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5" d="100"/>
          <a:sy n="205" d="100"/>
        </p:scale>
        <p:origin x="520" y="10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499be7a89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499be7a8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488ad5698c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488ad5698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49994f963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49994f96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7b9fc83cb9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7b9fc83cb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7b9fc83cb9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7b9fc83cb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b9fc83cb9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7b9fc83cb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49994f963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49994f963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9994f9631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9994f9631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b9fc83cb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b9fc83cb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499be7a89e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499be7a89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499be7a89e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499be7a89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499be7a89e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499be7a89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48890069b5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48890069b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b9fc83cb9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b9fc83cb9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7b9fc83cb9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7b9fc83cb9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b9fc83cb9_2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7b9fc83cb9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Image Translation</a:t>
            </a:r>
            <a:endParaRPr/>
          </a:p>
          <a:p>
            <a:pPr marL="0" lvl="0" indent="0" algn="ctr" rtl="0">
              <a:spcBef>
                <a:spcPts val="0"/>
              </a:spcBef>
              <a:spcAft>
                <a:spcPts val="0"/>
              </a:spcAft>
              <a:buNone/>
            </a:pPr>
            <a:r>
              <a:rPr lang="en"/>
              <a:t>Using CycleGAN</a:t>
            </a:r>
            <a:endParaRPr/>
          </a:p>
        </p:txBody>
      </p:sp>
      <p:sp>
        <p:nvSpPr>
          <p:cNvPr id="55" name="Google Shape;55;p13"/>
          <p:cNvSpPr txBox="1">
            <a:spLocks noGrp="1"/>
          </p:cNvSpPr>
          <p:nvPr>
            <p:ph type="subTitle" idx="1"/>
          </p:nvPr>
        </p:nvSpPr>
        <p:spPr>
          <a:xfrm>
            <a:off x="311700" y="2868150"/>
            <a:ext cx="8520600" cy="122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Saksham </a:t>
            </a:r>
            <a:r>
              <a:rPr lang="en" dirty="0"/>
              <a:t>Gupta(CO16349)</a:t>
            </a:r>
            <a:endParaRPr dirty="0"/>
          </a:p>
        </p:txBody>
      </p:sp>
      <p:sp>
        <p:nvSpPr>
          <p:cNvPr id="56" name="Google Shape;56;p13"/>
          <p:cNvSpPr txBox="1">
            <a:spLocks noGrp="1"/>
          </p:cNvSpPr>
          <p:nvPr>
            <p:ph type="subTitle" idx="1"/>
          </p:nvPr>
        </p:nvSpPr>
        <p:spPr>
          <a:xfrm>
            <a:off x="416475" y="516825"/>
            <a:ext cx="8520600" cy="122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Summer Training Project</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311700" y="2755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a:t>
            </a:r>
            <a:endParaRPr/>
          </a:p>
        </p:txBody>
      </p:sp>
      <p:sp>
        <p:nvSpPr>
          <p:cNvPr id="110" name="Google Shape;110;p22"/>
          <p:cNvSpPr txBox="1">
            <a:spLocks noGrp="1"/>
          </p:cNvSpPr>
          <p:nvPr>
            <p:ph type="body" idx="1"/>
          </p:nvPr>
        </p:nvSpPr>
        <p:spPr>
          <a:xfrm>
            <a:off x="311700" y="796200"/>
            <a:ext cx="8520600" cy="3551100"/>
          </a:xfrm>
          <a:prstGeom prst="rect">
            <a:avLst/>
          </a:prstGeom>
        </p:spPr>
        <p:txBody>
          <a:bodyPr spcFirstLastPara="1" wrap="square" lIns="91425" tIns="91425" rIns="91425" bIns="91425" anchor="t" anchorCtr="0">
            <a:noAutofit/>
          </a:bodyPr>
          <a:lstStyle/>
          <a:p>
            <a:pPr marL="0" lvl="0" indent="0" algn="l" rtl="0">
              <a:lnSpc>
                <a:spcPct val="150000"/>
              </a:lnSpc>
              <a:spcBef>
                <a:spcPts val="1200"/>
              </a:spcBef>
              <a:spcAft>
                <a:spcPts val="0"/>
              </a:spcAft>
              <a:buClr>
                <a:schemeClr val="dk1"/>
              </a:buClr>
              <a:buSzPts val="1100"/>
              <a:buFont typeface="Arial"/>
              <a:buNone/>
            </a:pPr>
            <a:r>
              <a:rPr lang="en">
                <a:solidFill>
                  <a:schemeClr val="dk1"/>
                </a:solidFill>
              </a:rPr>
              <a:t>We implemented CycleGAN using fastai . We used Resnet Blocks in our generator, and we created two resnet generators and two discriminators.</a:t>
            </a:r>
            <a:endParaRPr>
              <a:solidFill>
                <a:schemeClr val="dk1"/>
              </a:solidFill>
            </a:endParaRPr>
          </a:p>
          <a:p>
            <a:pPr marL="0" lvl="0" indent="0" algn="l" rtl="0">
              <a:lnSpc>
                <a:spcPct val="150000"/>
              </a:lnSpc>
              <a:spcBef>
                <a:spcPts val="1200"/>
              </a:spcBef>
              <a:spcAft>
                <a:spcPts val="0"/>
              </a:spcAft>
              <a:buClr>
                <a:schemeClr val="dk1"/>
              </a:buClr>
              <a:buSzPts val="1100"/>
              <a:buFont typeface="Arial"/>
              <a:buNone/>
            </a:pPr>
            <a:r>
              <a:rPr lang="en">
                <a:solidFill>
                  <a:schemeClr val="dk1"/>
                </a:solidFill>
              </a:rPr>
              <a:t>The main loss used to train the generators. It has three parts:</a:t>
            </a:r>
            <a:endParaRPr>
              <a:solidFill>
                <a:schemeClr val="dk1"/>
              </a:solidFill>
            </a:endParaRPr>
          </a:p>
          <a:p>
            <a:pPr marL="457200" lvl="0" indent="-342900" algn="l" rtl="0">
              <a:lnSpc>
                <a:spcPct val="150000"/>
              </a:lnSpc>
              <a:spcBef>
                <a:spcPts val="1200"/>
              </a:spcBef>
              <a:spcAft>
                <a:spcPts val="0"/>
              </a:spcAft>
              <a:buClr>
                <a:schemeClr val="dk1"/>
              </a:buClr>
              <a:buSzPts val="1800"/>
              <a:buChar char="●"/>
            </a:pPr>
            <a:r>
              <a:rPr lang="en">
                <a:solidFill>
                  <a:schemeClr val="dk1"/>
                </a:solidFill>
              </a:rPr>
              <a:t>The classic GAN loss: they must make the critics believe their images are real</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identity loss: if they are given an image from the set they are trying to imitate, they should return the same thing</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cycle loss: if an image from A goes through the generator that imitates B then through the generator that imitates A, it should be the same as the initial image. Same for B and switching the generators</a:t>
            </a:r>
            <a:endParaRPr>
              <a:solidFill>
                <a:schemeClr val="dk1"/>
              </a:solidFill>
            </a:endParaRPr>
          </a:p>
          <a:p>
            <a:pPr marL="0" lvl="0" indent="0" algn="l" rtl="0">
              <a:spcBef>
                <a:spcPts val="2000"/>
              </a:spcBef>
              <a:spcAft>
                <a:spcPts val="0"/>
              </a:spcAft>
              <a:buNone/>
            </a:pPr>
            <a:endParaRPr/>
          </a:p>
          <a:p>
            <a:pPr marL="457200" lvl="0" indent="0" algn="l" rtl="0">
              <a:spcBef>
                <a:spcPts val="1600"/>
              </a:spcBef>
              <a:spcAft>
                <a:spcPts val="16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CycleGAN Generator</a:t>
            </a:r>
            <a:endParaRPr/>
          </a:p>
        </p:txBody>
      </p:sp>
      <p:sp>
        <p:nvSpPr>
          <p:cNvPr id="116" name="Google Shape;116;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Each CycleGAN generator has three sections: an </a:t>
            </a:r>
            <a:r>
              <a:rPr lang="en" i="1">
                <a:solidFill>
                  <a:schemeClr val="dk1"/>
                </a:solidFill>
              </a:rPr>
              <a:t>encoder</a:t>
            </a:r>
            <a:r>
              <a:rPr lang="en">
                <a:solidFill>
                  <a:schemeClr val="dk1"/>
                </a:solidFill>
              </a:rPr>
              <a:t>, a </a:t>
            </a:r>
            <a:r>
              <a:rPr lang="en" i="1">
                <a:solidFill>
                  <a:schemeClr val="dk1"/>
                </a:solidFill>
              </a:rPr>
              <a:t>transformer</a:t>
            </a:r>
            <a:r>
              <a:rPr lang="en">
                <a:solidFill>
                  <a:schemeClr val="dk1"/>
                </a:solidFill>
              </a:rPr>
              <a:t>, and a </a:t>
            </a:r>
            <a:r>
              <a:rPr lang="en" i="1">
                <a:solidFill>
                  <a:schemeClr val="dk1"/>
                </a:solidFill>
              </a:rPr>
              <a:t>decoder</a:t>
            </a:r>
            <a:r>
              <a:rPr lang="en">
                <a:solidFill>
                  <a:schemeClr val="dk1"/>
                </a:solidFill>
              </a:rPr>
              <a:t>. </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input image is fed directly into the encoder, which shrinks the representation size while increasing the number of channels. </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encoder is composed of three convolution layers. The resulting activation is then passed to the transformer, a series of six residual blocks. It is then expanded again by the decoder, which uses two transpose convolutions to enlarge the representation size, and one output layer to produce the final image in RGB</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Generator</a:t>
            </a:r>
            <a:endParaRPr/>
          </a:p>
        </p:txBody>
      </p:sp>
      <p:pic>
        <p:nvPicPr>
          <p:cNvPr id="122" name="Google Shape;122;p24"/>
          <p:cNvPicPr preferRelativeResize="0"/>
          <p:nvPr/>
        </p:nvPicPr>
        <p:blipFill>
          <a:blip r:embed="rId3">
            <a:alphaModFix/>
          </a:blip>
          <a:stretch>
            <a:fillRect/>
          </a:stretch>
        </p:blipFill>
        <p:spPr>
          <a:xfrm>
            <a:off x="311700" y="1546750"/>
            <a:ext cx="8614401" cy="23830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CycleGAN Discriminator</a:t>
            </a:r>
            <a:endParaRPr/>
          </a:p>
        </p:txBody>
      </p:sp>
      <p:sp>
        <p:nvSpPr>
          <p:cNvPr id="128" name="Google Shape;128;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 discriminators are PatchGANs, fully convolutional neural networks that look at a “patch” of the input image and output the probability of the patch being “real”. </a:t>
            </a:r>
            <a:endParaRPr/>
          </a:p>
          <a:p>
            <a:pPr marL="457200" lvl="0" indent="-342900" algn="l" rtl="0">
              <a:spcBef>
                <a:spcPts val="0"/>
              </a:spcBef>
              <a:spcAft>
                <a:spcPts val="0"/>
              </a:spcAft>
              <a:buSzPts val="1800"/>
              <a:buChar char="●"/>
            </a:pPr>
            <a:r>
              <a:rPr lang="en"/>
              <a:t>This is both more computationally efficient than trying to look at the entire input image and is also more effective — it allows the discriminator to focus on more surface-level features, like texture, which is often the sort of thing being changed in an image translation task.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CycleGAN Discriminator</a:t>
            </a:r>
            <a:endParaRPr/>
          </a:p>
        </p:txBody>
      </p:sp>
      <p:pic>
        <p:nvPicPr>
          <p:cNvPr id="134" name="Google Shape;134;p26"/>
          <p:cNvPicPr preferRelativeResize="0"/>
          <p:nvPr/>
        </p:nvPicPr>
        <p:blipFill>
          <a:blip r:embed="rId3">
            <a:alphaModFix/>
          </a:blip>
          <a:stretch>
            <a:fillRect/>
          </a:stretch>
        </p:blipFill>
        <p:spPr>
          <a:xfrm>
            <a:off x="673450" y="1683776"/>
            <a:ext cx="8007024" cy="2579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title"/>
          </p:nvPr>
        </p:nvSpPr>
        <p:spPr>
          <a:xfrm>
            <a:off x="311700" y="2166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Results</a:t>
            </a:r>
            <a:endParaRPr b="1"/>
          </a:p>
        </p:txBody>
      </p:sp>
      <p:pic>
        <p:nvPicPr>
          <p:cNvPr id="140" name="Google Shape;140;p27"/>
          <p:cNvPicPr preferRelativeResize="0"/>
          <p:nvPr/>
        </p:nvPicPr>
        <p:blipFill>
          <a:blip r:embed="rId3">
            <a:alphaModFix/>
          </a:blip>
          <a:stretch>
            <a:fillRect/>
          </a:stretch>
        </p:blipFill>
        <p:spPr>
          <a:xfrm>
            <a:off x="1944586" y="789300"/>
            <a:ext cx="5254826" cy="4081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Applications of CycleGAN</a:t>
            </a:r>
            <a:endParaRPr b="1"/>
          </a:p>
        </p:txBody>
      </p:sp>
      <p:sp>
        <p:nvSpPr>
          <p:cNvPr id="146" name="Google Shape;146;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AutoNum type="arabicPeriod"/>
            </a:pPr>
            <a:r>
              <a:rPr lang="en">
                <a:highlight>
                  <a:srgbClr val="FFFFFF"/>
                </a:highlight>
              </a:rPr>
              <a:t>Style Transfer </a:t>
            </a:r>
            <a:endParaRPr>
              <a:highlight>
                <a:srgbClr val="FFFFFF"/>
              </a:highlight>
            </a:endParaRPr>
          </a:p>
          <a:p>
            <a:pPr marL="457200" lvl="0" indent="-342900" algn="l" rtl="0">
              <a:lnSpc>
                <a:spcPct val="150000"/>
              </a:lnSpc>
              <a:spcBef>
                <a:spcPts val="0"/>
              </a:spcBef>
              <a:spcAft>
                <a:spcPts val="0"/>
              </a:spcAft>
              <a:buSzPts val="1800"/>
              <a:buAutoNum type="arabicPeriod"/>
            </a:pPr>
            <a:r>
              <a:rPr lang="en">
                <a:highlight>
                  <a:srgbClr val="FFFFFF"/>
                </a:highlight>
              </a:rPr>
              <a:t>Object Transfiguration </a:t>
            </a:r>
            <a:endParaRPr>
              <a:highlight>
                <a:srgbClr val="FFFFFF"/>
              </a:highlight>
            </a:endParaRPr>
          </a:p>
          <a:p>
            <a:pPr marL="457200" lvl="0" indent="-342900" algn="l" rtl="0">
              <a:lnSpc>
                <a:spcPct val="150000"/>
              </a:lnSpc>
              <a:spcBef>
                <a:spcPts val="0"/>
              </a:spcBef>
              <a:spcAft>
                <a:spcPts val="0"/>
              </a:spcAft>
              <a:buSzPts val="1800"/>
              <a:buAutoNum type="arabicPeriod"/>
            </a:pPr>
            <a:r>
              <a:rPr lang="en">
                <a:highlight>
                  <a:srgbClr val="FFFFFF"/>
                </a:highlight>
              </a:rPr>
              <a:t>Photograph Generation From Paintings</a:t>
            </a:r>
            <a:endParaRPr>
              <a:highlight>
                <a:srgbClr val="FFFFFF"/>
              </a:highlight>
            </a:endParaRPr>
          </a:p>
          <a:p>
            <a:pPr marL="457200" lvl="0" indent="-342900" algn="l" rtl="0">
              <a:lnSpc>
                <a:spcPct val="150000"/>
              </a:lnSpc>
              <a:spcBef>
                <a:spcPts val="0"/>
              </a:spcBef>
              <a:spcAft>
                <a:spcPts val="0"/>
              </a:spcAft>
              <a:buSzPts val="1800"/>
              <a:buAutoNum type="arabicPeriod"/>
            </a:pPr>
            <a:r>
              <a:rPr lang="en"/>
              <a:t>Image Encoding and decoding </a:t>
            </a:r>
            <a:endParaRPr/>
          </a:p>
          <a:p>
            <a:pPr marL="457200" lvl="0" indent="-342900" algn="l" rtl="0">
              <a:lnSpc>
                <a:spcPct val="150000"/>
              </a:lnSpc>
              <a:spcBef>
                <a:spcPts val="0"/>
              </a:spcBef>
              <a:spcAft>
                <a:spcPts val="0"/>
              </a:spcAft>
              <a:buSzPts val="1800"/>
              <a:buAutoNum type="arabicPeriod"/>
            </a:pPr>
            <a:r>
              <a:rPr lang="en"/>
              <a:t>Photograph Enhancement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9600"/>
              <a:t> </a:t>
            </a:r>
            <a:r>
              <a:rPr lang="en" sz="7200"/>
              <a:t>THANK YOU</a:t>
            </a:r>
            <a:endParaRPr sz="7200"/>
          </a:p>
          <a:p>
            <a:pPr marL="0" lvl="0" indent="0" algn="l" rtl="0">
              <a:spcBef>
                <a:spcPts val="16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ctrTitle"/>
          </p:nvPr>
        </p:nvSpPr>
        <p:spPr>
          <a:xfrm>
            <a:off x="0" y="261525"/>
            <a:ext cx="5791200" cy="55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Some Background Knowledge First</a:t>
            </a:r>
            <a:endParaRPr sz="2400"/>
          </a:p>
        </p:txBody>
      </p:sp>
      <p:sp>
        <p:nvSpPr>
          <p:cNvPr id="62" name="Google Shape;62;p14"/>
          <p:cNvSpPr txBox="1">
            <a:spLocks noGrp="1"/>
          </p:cNvSpPr>
          <p:nvPr>
            <p:ph type="subTitle" idx="1"/>
          </p:nvPr>
        </p:nvSpPr>
        <p:spPr>
          <a:xfrm>
            <a:off x="495400" y="1119625"/>
            <a:ext cx="8520600" cy="20031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SzPts val="2800"/>
              <a:buAutoNum type="arabicPeriod"/>
            </a:pPr>
            <a:r>
              <a:rPr lang="en"/>
              <a:t>Machine Learning</a:t>
            </a:r>
            <a:endParaRPr/>
          </a:p>
          <a:p>
            <a:pPr marL="457200" lvl="0" indent="-406400" algn="l" rtl="0">
              <a:spcBef>
                <a:spcPts val="0"/>
              </a:spcBef>
              <a:spcAft>
                <a:spcPts val="0"/>
              </a:spcAft>
              <a:buSzPts val="2800"/>
              <a:buAutoNum type="arabicPeriod"/>
            </a:pPr>
            <a:r>
              <a:rPr lang="en"/>
              <a:t>Artificial Neural Networks</a:t>
            </a:r>
            <a:endParaRPr/>
          </a:p>
          <a:p>
            <a:pPr marL="457200" lvl="0" indent="-406400" algn="l" rtl="0">
              <a:spcBef>
                <a:spcPts val="0"/>
              </a:spcBef>
              <a:spcAft>
                <a:spcPts val="0"/>
              </a:spcAft>
              <a:buSzPts val="2800"/>
              <a:buAutoNum type="arabicPeriod"/>
            </a:pPr>
            <a:r>
              <a:rPr lang="en"/>
              <a:t>Generative Adversarial Networks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a:off x="311700" y="309150"/>
            <a:ext cx="4362300" cy="69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Machine Learning</a:t>
            </a:r>
            <a:endParaRPr sz="3600"/>
          </a:p>
        </p:txBody>
      </p:sp>
      <p:pic>
        <p:nvPicPr>
          <p:cNvPr id="68" name="Google Shape;68;p15"/>
          <p:cNvPicPr preferRelativeResize="0"/>
          <p:nvPr/>
        </p:nvPicPr>
        <p:blipFill>
          <a:blip r:embed="rId3">
            <a:alphaModFix/>
          </a:blip>
          <a:stretch>
            <a:fillRect/>
          </a:stretch>
        </p:blipFill>
        <p:spPr>
          <a:xfrm>
            <a:off x="152400" y="1159350"/>
            <a:ext cx="8839200" cy="38185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ctrTitle"/>
          </p:nvPr>
        </p:nvSpPr>
        <p:spPr>
          <a:xfrm>
            <a:off x="311700" y="234300"/>
            <a:ext cx="56415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Artificial Neural Network</a:t>
            </a:r>
            <a:endParaRPr sz="3600"/>
          </a:p>
        </p:txBody>
      </p:sp>
      <p:pic>
        <p:nvPicPr>
          <p:cNvPr id="74" name="Google Shape;74;p16"/>
          <p:cNvPicPr preferRelativeResize="0"/>
          <p:nvPr/>
        </p:nvPicPr>
        <p:blipFill>
          <a:blip r:embed="rId3">
            <a:alphaModFix/>
          </a:blip>
          <a:stretch>
            <a:fillRect/>
          </a:stretch>
        </p:blipFill>
        <p:spPr>
          <a:xfrm>
            <a:off x="152400" y="1179300"/>
            <a:ext cx="8839200" cy="3569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ctrTitle"/>
          </p:nvPr>
        </p:nvSpPr>
        <p:spPr>
          <a:xfrm>
            <a:off x="311700" y="0"/>
            <a:ext cx="8520600" cy="74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a:p>
            <a:pPr marL="0" lvl="0" indent="0" algn="l" rtl="0">
              <a:spcBef>
                <a:spcPts val="0"/>
              </a:spcBef>
              <a:spcAft>
                <a:spcPts val="0"/>
              </a:spcAft>
              <a:buNone/>
            </a:pPr>
            <a:r>
              <a:rPr lang="en" sz="3000"/>
              <a:t>Convolutional Neural Network</a:t>
            </a:r>
            <a:endParaRPr sz="3000"/>
          </a:p>
        </p:txBody>
      </p:sp>
      <p:pic>
        <p:nvPicPr>
          <p:cNvPr id="80" name="Google Shape;80;p17"/>
          <p:cNvPicPr preferRelativeResize="0"/>
          <p:nvPr/>
        </p:nvPicPr>
        <p:blipFill>
          <a:blip r:embed="rId3">
            <a:alphaModFix/>
          </a:blip>
          <a:stretch>
            <a:fillRect/>
          </a:stretch>
        </p:blipFill>
        <p:spPr>
          <a:xfrm>
            <a:off x="1117725" y="786150"/>
            <a:ext cx="6823999" cy="40943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11700" y="207000"/>
            <a:ext cx="8520600" cy="5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Basic Concept</a:t>
            </a:r>
            <a:endParaRPr/>
          </a:p>
        </p:txBody>
      </p:sp>
      <p:sp>
        <p:nvSpPr>
          <p:cNvPr id="86" name="Google Shape;86;p18"/>
          <p:cNvSpPr txBox="1">
            <a:spLocks noGrp="1"/>
          </p:cNvSpPr>
          <p:nvPr>
            <p:ph type="body" idx="1"/>
          </p:nvPr>
        </p:nvSpPr>
        <p:spPr>
          <a:xfrm>
            <a:off x="311700" y="785200"/>
            <a:ext cx="8520600" cy="4170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04040"/>
              </a:buClr>
              <a:buSzPts val="1800"/>
              <a:buChar char="●"/>
            </a:pPr>
            <a:r>
              <a:rPr lang="en">
                <a:solidFill>
                  <a:srgbClr val="404040"/>
                </a:solidFill>
                <a:highlight>
                  <a:srgbClr val="FFFFFF"/>
                </a:highlight>
              </a:rPr>
              <a:t>A Convolutional Neural Network (ConvNet/CNN) is a Deep Learning algorithm which can take in an input image, assign importance (learnable weights and biases) to various aspects/objects in the image and be able to differentiate one from the other. </a:t>
            </a:r>
            <a:endParaRPr>
              <a:solidFill>
                <a:srgbClr val="404040"/>
              </a:solidFill>
              <a:highlight>
                <a:srgbClr val="FFFFFF"/>
              </a:highlight>
            </a:endParaRPr>
          </a:p>
          <a:p>
            <a:pPr marL="457200" lvl="0" indent="-342900" algn="l" rtl="0">
              <a:spcBef>
                <a:spcPts val="1600"/>
              </a:spcBef>
              <a:spcAft>
                <a:spcPts val="0"/>
              </a:spcAft>
              <a:buClr>
                <a:srgbClr val="404040"/>
              </a:buClr>
              <a:buSzPts val="1800"/>
              <a:buChar char="●"/>
            </a:pPr>
            <a:r>
              <a:rPr lang="en">
                <a:solidFill>
                  <a:srgbClr val="404040"/>
                </a:solidFill>
                <a:highlight>
                  <a:srgbClr val="FFFFFF"/>
                </a:highlight>
              </a:rPr>
              <a:t>The pre-processing required in a ConvNet is much lower as compared to other classification algorithms. </a:t>
            </a:r>
            <a:endParaRPr>
              <a:solidFill>
                <a:srgbClr val="404040"/>
              </a:solidFill>
              <a:highlight>
                <a:srgbClr val="FFFFFF"/>
              </a:highlight>
            </a:endParaRPr>
          </a:p>
          <a:p>
            <a:pPr marL="457200" lvl="0" indent="-342900" algn="l" rtl="0">
              <a:spcBef>
                <a:spcPts val="1600"/>
              </a:spcBef>
              <a:spcAft>
                <a:spcPts val="0"/>
              </a:spcAft>
              <a:buClr>
                <a:srgbClr val="404040"/>
              </a:buClr>
              <a:buSzPts val="1800"/>
              <a:buChar char="●"/>
            </a:pPr>
            <a:r>
              <a:rPr lang="en">
                <a:solidFill>
                  <a:srgbClr val="404040"/>
                </a:solidFill>
                <a:highlight>
                  <a:srgbClr val="FFFFFF"/>
                </a:highlight>
              </a:rPr>
              <a:t>While in primitive methods filters are hand-engineered, with enough training, ConvNets have the ability to learn these filters/characteristics.</a:t>
            </a:r>
            <a:endParaRPr>
              <a:solidFill>
                <a:srgbClr val="404040"/>
              </a:solidFill>
              <a:highlight>
                <a:srgbClr val="FFFFFF"/>
              </a:highlight>
            </a:endParaRPr>
          </a:p>
          <a:p>
            <a:pPr marL="457200" lvl="0" indent="-342900" algn="l" rtl="0">
              <a:spcBef>
                <a:spcPts val="1600"/>
              </a:spcBef>
              <a:spcAft>
                <a:spcPts val="1600"/>
              </a:spcAft>
              <a:buClr>
                <a:srgbClr val="404040"/>
              </a:buClr>
              <a:buSzPts val="1800"/>
              <a:buChar char="●"/>
            </a:pPr>
            <a:r>
              <a:rPr lang="en">
                <a:solidFill>
                  <a:srgbClr val="404040"/>
                </a:solidFill>
                <a:highlight>
                  <a:srgbClr val="FFFFFF"/>
                </a:highlight>
              </a:rPr>
              <a:t>The architecture of a ConvNet is analogous to that of the connectivity pattern of Neurons in the Human Brain and was inspired by the organization of the Visual Cortex.</a:t>
            </a:r>
            <a:endParaRPr>
              <a:solidFill>
                <a:srgbClr val="404040"/>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Generative Adversarial Network (GAN)</a:t>
            </a:r>
            <a:endParaRPr/>
          </a:p>
        </p:txBody>
      </p:sp>
      <p:pic>
        <p:nvPicPr>
          <p:cNvPr id="92" name="Google Shape;92;p19"/>
          <p:cNvPicPr preferRelativeResize="0"/>
          <p:nvPr/>
        </p:nvPicPr>
        <p:blipFill>
          <a:blip r:embed="rId3">
            <a:alphaModFix/>
          </a:blip>
          <a:stretch>
            <a:fillRect/>
          </a:stretch>
        </p:blipFill>
        <p:spPr>
          <a:xfrm>
            <a:off x="1466413" y="1204075"/>
            <a:ext cx="6211174" cy="3493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Basics of GAN</a:t>
            </a:r>
            <a:endParaRPr/>
          </a:p>
        </p:txBody>
      </p:sp>
      <p:sp>
        <p:nvSpPr>
          <p:cNvPr id="98" name="Google Shape;98;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Generative Adversarial Networks (GANs) are a powerful class of neural networks that are used for unsupervised learning.</a:t>
            </a:r>
            <a:endParaRPr/>
          </a:p>
          <a:p>
            <a:pPr marL="0" lvl="0" indent="0" algn="l" rtl="0">
              <a:spcBef>
                <a:spcPts val="1600"/>
              </a:spcBef>
              <a:spcAft>
                <a:spcPts val="0"/>
              </a:spcAft>
              <a:buClr>
                <a:schemeClr val="dk1"/>
              </a:buClr>
              <a:buSzPts val="1100"/>
              <a:buFont typeface="Arial"/>
              <a:buNone/>
            </a:pPr>
            <a:r>
              <a:rPr lang="en"/>
              <a:t>Generative Adversarial Networks (GANs) can be broken down into three parts:</a:t>
            </a:r>
            <a:endParaRPr/>
          </a:p>
          <a:p>
            <a:pPr marL="457200" lvl="0" indent="-342900" algn="l" rtl="0">
              <a:spcBef>
                <a:spcPts val="1600"/>
              </a:spcBef>
              <a:spcAft>
                <a:spcPts val="0"/>
              </a:spcAft>
              <a:buSzPts val="1800"/>
              <a:buAutoNum type="arabicPeriod"/>
            </a:pPr>
            <a:r>
              <a:rPr lang="en"/>
              <a:t>Generative: To learn a generative model, which describes how data is generated in terms of a probabilistic model.</a:t>
            </a:r>
            <a:endParaRPr/>
          </a:p>
          <a:p>
            <a:pPr marL="457200" lvl="0" indent="-342900" algn="l" rtl="0">
              <a:spcBef>
                <a:spcPts val="0"/>
              </a:spcBef>
              <a:spcAft>
                <a:spcPts val="0"/>
              </a:spcAft>
              <a:buSzPts val="1800"/>
              <a:buAutoNum type="arabicPeriod"/>
            </a:pPr>
            <a:r>
              <a:rPr lang="en"/>
              <a:t>Adversarial: The training of a model is done in an adversarial setting.</a:t>
            </a:r>
            <a:endParaRPr/>
          </a:p>
          <a:p>
            <a:pPr marL="457200" lvl="0" indent="-342900" algn="l" rtl="0">
              <a:spcBef>
                <a:spcPts val="0"/>
              </a:spcBef>
              <a:spcAft>
                <a:spcPts val="0"/>
              </a:spcAft>
              <a:buSzPts val="1800"/>
              <a:buAutoNum type="arabicPeriod"/>
            </a:pPr>
            <a:r>
              <a:rPr lang="en"/>
              <a:t>Networks: Use deep neural networks as the artificial intelligence (AI) algorithms for training purpose.</a:t>
            </a:r>
            <a:endParaRPr/>
          </a:p>
          <a:p>
            <a:pPr marL="0" lvl="0" indent="0" algn="l" rtl="0">
              <a:spcBef>
                <a:spcPts val="1600"/>
              </a:spcBef>
              <a:spcAft>
                <a:spcPts val="16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Types of GAN</a:t>
            </a:r>
            <a:endParaRPr/>
          </a:p>
        </p:txBody>
      </p:sp>
      <p:sp>
        <p:nvSpPr>
          <p:cNvPr id="104" name="Google Shape;104;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Vanilla GAN</a:t>
            </a:r>
            <a:r>
              <a:rPr lang="en"/>
              <a:t>: This is the simplest type GAN. Here, the Generator and the Discriminator are simple multi-layer perceptrons. </a:t>
            </a:r>
            <a:endParaRPr/>
          </a:p>
          <a:p>
            <a:pPr marL="0" lvl="0" indent="0" algn="l" rtl="0">
              <a:spcBef>
                <a:spcPts val="1600"/>
              </a:spcBef>
              <a:spcAft>
                <a:spcPts val="0"/>
              </a:spcAft>
              <a:buNone/>
            </a:pPr>
            <a:r>
              <a:rPr lang="en" b="1"/>
              <a:t>Conditional GAN (CGAN)</a:t>
            </a:r>
            <a:r>
              <a:rPr lang="en"/>
              <a:t>: In CGAN, an additional parameter ‘y’ is added to the Generator for generating the corresponding data. </a:t>
            </a:r>
            <a:endParaRPr/>
          </a:p>
          <a:p>
            <a:pPr marL="0" lvl="0" indent="0" algn="l" rtl="0">
              <a:spcBef>
                <a:spcPts val="1600"/>
              </a:spcBef>
              <a:spcAft>
                <a:spcPts val="0"/>
              </a:spcAft>
              <a:buClr>
                <a:schemeClr val="dk1"/>
              </a:buClr>
              <a:buSzPts val="1100"/>
              <a:buFont typeface="Arial"/>
              <a:buNone/>
            </a:pPr>
            <a:r>
              <a:rPr lang="en" b="1"/>
              <a:t>Deep Convolutional GAN (DCGAN)</a:t>
            </a:r>
            <a:r>
              <a:rPr lang="en"/>
              <a:t>: DCGAN is composed of ConvNets in place of multi-layer perceptrons. The ConvNets are implemented without max pooling, which is in fact replaced by convolutional stride. </a:t>
            </a:r>
            <a:endParaRPr/>
          </a:p>
          <a:p>
            <a:pPr marL="0" lvl="0" indent="0" algn="l" rtl="0">
              <a:spcBef>
                <a:spcPts val="1600"/>
              </a:spcBef>
              <a:spcAft>
                <a:spcPts val="1600"/>
              </a:spcAft>
              <a:buNone/>
            </a:pPr>
            <a:r>
              <a:rPr lang="en" b="1"/>
              <a:t>Super Resolution GAN (SRGAN)</a:t>
            </a:r>
            <a:r>
              <a:rPr lang="en"/>
              <a:t>: SRGAN as the name suggests is a way of designing a GAN in which a deep neural network is used along with an adversarial network in order to produce higher resolution images. </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694</Words>
  <Application>Microsoft Office PowerPoint</Application>
  <PresentationFormat>On-screen Show (16:9)</PresentationFormat>
  <Paragraphs>52</Paragraphs>
  <Slides>17</Slides>
  <Notes>17</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17</vt:i4>
      </vt:variant>
    </vt:vector>
  </HeadingPairs>
  <TitlesOfParts>
    <vt:vector size="19" baseType="lpstr">
      <vt:lpstr>Arial</vt:lpstr>
      <vt:lpstr>Simple Light</vt:lpstr>
      <vt:lpstr>Image Translation Using CycleGAN</vt:lpstr>
      <vt:lpstr>Some Background Knowledge First</vt:lpstr>
      <vt:lpstr>Machine Learning</vt:lpstr>
      <vt:lpstr>Artificial Neural Network</vt:lpstr>
      <vt:lpstr> Convolutional Neural Network</vt:lpstr>
      <vt:lpstr>Basic Concept</vt:lpstr>
      <vt:lpstr>Generative Adversarial Network (GAN)</vt:lpstr>
      <vt:lpstr>Basics of GAN</vt:lpstr>
      <vt:lpstr>Different Types of GAN</vt:lpstr>
      <vt:lpstr>Implementation</vt:lpstr>
      <vt:lpstr>CycleGAN Generator</vt:lpstr>
      <vt:lpstr>Generator</vt:lpstr>
      <vt:lpstr>CycleGAN Discriminator</vt:lpstr>
      <vt:lpstr>CycleGAN Discriminator</vt:lpstr>
      <vt:lpstr>Results</vt:lpstr>
      <vt:lpstr>Applications of CycleGAN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Translation Using CycleGAN</dc:title>
  <cp:lastModifiedBy>Saksham Gupta</cp:lastModifiedBy>
  <cp:revision>1</cp:revision>
  <dcterms:modified xsi:type="dcterms:W3CDTF">2022-11-01T11:17:58Z</dcterms:modified>
</cp:coreProperties>
</file>